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65" r:id="rId5"/>
    <p:sldId id="263" r:id="rId6"/>
    <p:sldId id="258" r:id="rId7"/>
    <p:sldId id="259" r:id="rId8"/>
    <p:sldId id="261" r:id="rId9"/>
    <p:sldId id="260" r:id="rId10"/>
    <p:sldId id="262" r:id="rId1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79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9" autoAdjust="0"/>
    <p:restoredTop sz="94660"/>
  </p:normalViewPr>
  <p:slideViewPr>
    <p:cSldViewPr snapToGrid="0">
      <p:cViewPr varScale="1">
        <p:scale>
          <a:sx n="99" d="100"/>
          <a:sy n="99" d="100"/>
        </p:scale>
        <p:origin x="78" y="3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9CCB0-8270-49BA-9EC3-9E921409CE2B}" type="datetimeFigureOut">
              <a:rPr lang="cs-CZ" smtClean="0"/>
              <a:t>09.09.2020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C13AA-3363-496E-93D8-961DE6B93D2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46488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9CCB0-8270-49BA-9EC3-9E921409CE2B}" type="datetimeFigureOut">
              <a:rPr lang="cs-CZ" smtClean="0"/>
              <a:t>09.09.2020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C13AA-3363-496E-93D8-961DE6B93D2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274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9CCB0-8270-49BA-9EC3-9E921409CE2B}" type="datetimeFigureOut">
              <a:rPr lang="cs-CZ" smtClean="0"/>
              <a:t>09.09.2020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C13AA-3363-496E-93D8-961DE6B93D2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836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9CCB0-8270-49BA-9EC3-9E921409CE2B}" type="datetimeFigureOut">
              <a:rPr lang="cs-CZ" smtClean="0"/>
              <a:t>09.09.2020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C13AA-3363-496E-93D8-961DE6B93D2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5503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9CCB0-8270-49BA-9EC3-9E921409CE2B}" type="datetimeFigureOut">
              <a:rPr lang="cs-CZ" smtClean="0"/>
              <a:t>09.09.2020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C13AA-3363-496E-93D8-961DE6B93D2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8989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9CCB0-8270-49BA-9EC3-9E921409CE2B}" type="datetimeFigureOut">
              <a:rPr lang="cs-CZ" smtClean="0"/>
              <a:t>09.09.2020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C13AA-3363-496E-93D8-961DE6B93D29}" type="slidenum">
              <a:rPr lang="cs-CZ" smtClean="0"/>
              <a:t>‹#›</a:t>
            </a:fld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5884" y="533454"/>
            <a:ext cx="1803230" cy="575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019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9CCB0-8270-49BA-9EC3-9E921409CE2B}" type="datetimeFigureOut">
              <a:rPr lang="cs-CZ" smtClean="0"/>
              <a:t>09.09.2020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C13AA-3363-496E-93D8-961DE6B93D29}" type="slidenum">
              <a:rPr lang="cs-CZ" smtClean="0"/>
              <a:t>‹#›</a:t>
            </a:fld>
            <a:endParaRPr lang="cs-CZ"/>
          </a:p>
        </p:txBody>
      </p:sp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5884" y="533454"/>
            <a:ext cx="1803230" cy="575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111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9CCB0-8270-49BA-9EC3-9E921409CE2B}" type="datetimeFigureOut">
              <a:rPr lang="cs-CZ" smtClean="0"/>
              <a:t>09.09.2020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C13AA-3363-496E-93D8-961DE6B93D29}" type="slidenum">
              <a:rPr lang="cs-CZ" smtClean="0"/>
              <a:t>‹#›</a:t>
            </a:fld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5884" y="533454"/>
            <a:ext cx="1803230" cy="575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543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9CCB0-8270-49BA-9EC3-9E921409CE2B}" type="datetimeFigureOut">
              <a:rPr lang="cs-CZ" smtClean="0"/>
              <a:t>09.09.2020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C13AA-3363-496E-93D8-961DE6B93D29}" type="slidenum">
              <a:rPr lang="cs-CZ" smtClean="0"/>
              <a:t>‹#›</a:t>
            </a:fld>
            <a:endParaRPr lang="cs-CZ"/>
          </a:p>
        </p:txBody>
      </p:sp>
      <p:pic>
        <p:nvPicPr>
          <p:cNvPr id="5" name="Obrázek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5884" y="533454"/>
            <a:ext cx="1803230" cy="575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922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9CCB0-8270-49BA-9EC3-9E921409CE2B}" type="datetimeFigureOut">
              <a:rPr lang="cs-CZ" smtClean="0"/>
              <a:t>09.09.2020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C13AA-3363-496E-93D8-961DE6B93D2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11922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9CCB0-8270-49BA-9EC3-9E921409CE2B}" type="datetimeFigureOut">
              <a:rPr lang="cs-CZ" smtClean="0"/>
              <a:t>09.09.2020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C13AA-3363-496E-93D8-961DE6B93D2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532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09CCB0-8270-49BA-9EC3-9E921409CE2B}" type="datetimeFigureOut">
              <a:rPr lang="cs-CZ" smtClean="0"/>
              <a:t>09.09.2020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3C13AA-3363-496E-93D8-961DE6B93D2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8636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hyperlink" Target="https://play.google.com/store?hl=cs" TargetMode="Externa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901"/>
            <a:ext cx="8099864" cy="6790099"/>
          </a:xfrm>
          <a:prstGeom prst="rect">
            <a:avLst/>
          </a:prstGeom>
        </p:spPr>
      </p:pic>
      <p:sp>
        <p:nvSpPr>
          <p:cNvPr id="5" name="Nadpis 1"/>
          <p:cNvSpPr txBox="1">
            <a:spLocks/>
          </p:cNvSpPr>
          <p:nvPr/>
        </p:nvSpPr>
        <p:spPr>
          <a:xfrm>
            <a:off x="8554340" y="1922338"/>
            <a:ext cx="3072925" cy="412141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 smtClean="0"/>
              <a:t>Co se nám v klubu Senzačních seniorů osvědčilo?</a:t>
            </a: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4443" y="308999"/>
            <a:ext cx="1921454" cy="1921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15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760721" cy="959473"/>
          </a:xfrm>
        </p:spPr>
        <p:txBody>
          <a:bodyPr/>
          <a:lstStyle/>
          <a:p>
            <a:r>
              <a:rPr lang="cs-CZ" b="1" dirty="0" smtClean="0">
                <a:solidFill>
                  <a:srgbClr val="0070C0"/>
                </a:solidFill>
              </a:rPr>
              <a:t>Využití tabletů kromě komunikace</a:t>
            </a:r>
            <a:endParaRPr lang="cs-CZ" b="1" dirty="0">
              <a:solidFill>
                <a:srgbClr val="0070C0"/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838200" y="2030724"/>
            <a:ext cx="4742204" cy="435133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cs-CZ" dirty="0" smtClean="0"/>
              <a:t>Fotografování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Natáčení videa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Cestování (klíč k památkám)</a:t>
            </a:r>
          </a:p>
          <a:p>
            <a:pPr marL="514350" indent="-514350">
              <a:buFont typeface="+mj-lt"/>
              <a:buAutoNum type="arabicPeriod"/>
            </a:pPr>
            <a:endParaRPr lang="cs-CZ" dirty="0"/>
          </a:p>
          <a:p>
            <a:pPr marL="514350" indent="-514350">
              <a:buFont typeface="+mj-lt"/>
              <a:buAutoNum type="arabicPeriod"/>
            </a:pPr>
            <a:endParaRPr lang="cs-CZ" dirty="0" smtClean="0"/>
          </a:p>
          <a:p>
            <a:pPr marL="514350" indent="-514350">
              <a:buFont typeface="+mj-lt"/>
              <a:buAutoNum type="arabicPeriod"/>
            </a:pPr>
            <a:endParaRPr lang="cs-CZ" dirty="0" smtClean="0"/>
          </a:p>
        </p:txBody>
      </p:sp>
      <p:sp>
        <p:nvSpPr>
          <p:cNvPr id="6" name="TextovéPole 5"/>
          <p:cNvSpPr txBox="1"/>
          <p:nvPr/>
        </p:nvSpPr>
        <p:spPr>
          <a:xfrm>
            <a:off x="838200" y="1247685"/>
            <a:ext cx="4742204" cy="584775"/>
          </a:xfrm>
          <a:prstGeom prst="rect">
            <a:avLst/>
          </a:prstGeom>
          <a:solidFill>
            <a:srgbClr val="FB79F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s-CZ" sz="3200" dirty="0" smtClean="0"/>
              <a:t>Koníčky</a:t>
            </a:r>
            <a:endParaRPr lang="cs-CZ" sz="3200" dirty="0"/>
          </a:p>
        </p:txBody>
      </p:sp>
      <p:sp>
        <p:nvSpPr>
          <p:cNvPr id="9" name="Zástupný symbol pro obsah 4"/>
          <p:cNvSpPr txBox="1">
            <a:spLocks/>
          </p:cNvSpPr>
          <p:nvPr/>
        </p:nvSpPr>
        <p:spPr>
          <a:xfrm>
            <a:off x="6172200" y="2061732"/>
            <a:ext cx="5181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cs-CZ" dirty="0" smtClean="0"/>
              <a:t>Mapy Seznam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Mapy Google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Počasí – Meteor Barometr, Radar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Turistické trasy -záznam </a:t>
            </a:r>
          </a:p>
          <a:p>
            <a:pPr marL="514350" indent="-514350">
              <a:buFont typeface="+mj-lt"/>
              <a:buAutoNum type="arabicPeriod"/>
            </a:pPr>
            <a:endParaRPr lang="cs-CZ" dirty="0" smtClean="0"/>
          </a:p>
          <a:p>
            <a:pPr marL="514350" indent="-514350">
              <a:buFont typeface="+mj-lt"/>
              <a:buAutoNum type="arabicPeriod"/>
            </a:pPr>
            <a:endParaRPr lang="cs-CZ" dirty="0" smtClean="0"/>
          </a:p>
          <a:p>
            <a:pPr marL="514350" indent="-514350">
              <a:buFont typeface="+mj-lt"/>
              <a:buAutoNum type="arabicPeriod"/>
            </a:pPr>
            <a:endParaRPr lang="cs-CZ" dirty="0" smtClean="0"/>
          </a:p>
          <a:p>
            <a:pPr marL="514350" indent="-514350">
              <a:buFont typeface="+mj-lt"/>
              <a:buAutoNum type="arabicPeriod"/>
            </a:pPr>
            <a:endParaRPr lang="cs-CZ" dirty="0"/>
          </a:p>
        </p:txBody>
      </p:sp>
      <p:sp>
        <p:nvSpPr>
          <p:cNvPr id="10" name="TextovéPole 9"/>
          <p:cNvSpPr txBox="1"/>
          <p:nvPr/>
        </p:nvSpPr>
        <p:spPr>
          <a:xfrm>
            <a:off x="6096000" y="1247684"/>
            <a:ext cx="4502921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s-CZ" sz="3200" dirty="0" smtClean="0"/>
              <a:t>Turistika a počasí 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3759668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452931" cy="959473"/>
          </a:xfrm>
        </p:spPr>
        <p:txBody>
          <a:bodyPr>
            <a:normAutofit/>
          </a:bodyPr>
          <a:lstStyle/>
          <a:p>
            <a:r>
              <a:rPr lang="cs-CZ" b="1" dirty="0" smtClean="0">
                <a:solidFill>
                  <a:srgbClr val="0070C0"/>
                </a:solidFill>
              </a:rPr>
              <a:t>Využití tabletů kromě komunikace</a:t>
            </a:r>
            <a:endParaRPr lang="cs-CZ" b="1" dirty="0">
              <a:solidFill>
                <a:srgbClr val="0070C0"/>
              </a:solidFill>
            </a:endParaRPr>
          </a:p>
        </p:txBody>
      </p:sp>
      <p:sp>
        <p:nvSpPr>
          <p:cNvPr id="8" name="Zástupný symbol pro obsah 7"/>
          <p:cNvSpPr>
            <a:spLocks noGrp="1"/>
          </p:cNvSpPr>
          <p:nvPr>
            <p:ph sz="half" idx="2"/>
          </p:nvPr>
        </p:nvSpPr>
        <p:spPr>
          <a:xfrm>
            <a:off x="593577" y="2555639"/>
            <a:ext cx="5181600" cy="3392234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cs-CZ" sz="2400" dirty="0" smtClean="0"/>
              <a:t>Připojení přes WIFI, </a:t>
            </a:r>
            <a:r>
              <a:rPr lang="cs-CZ" sz="2400" dirty="0" err="1" smtClean="0"/>
              <a:t>Bluetooth</a:t>
            </a:r>
            <a:r>
              <a:rPr lang="cs-CZ" sz="2400" dirty="0" smtClean="0"/>
              <a:t>, 4G/LTE, GPS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400" dirty="0" smtClean="0"/>
              <a:t>Internetová prohlížeč,  Email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400" dirty="0" smtClean="0"/>
              <a:t>Webkamera + galerie fotek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400" dirty="0" smtClean="0"/>
              <a:t>Zvukový + videopřehrávač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400" dirty="0" smtClean="0"/>
              <a:t>Kalkulačka, kalendář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400" dirty="0" smtClean="0"/>
              <a:t>Služby </a:t>
            </a:r>
            <a:r>
              <a:rPr lang="cs-CZ" sz="2400" dirty="0" err="1" smtClean="0"/>
              <a:t>google</a:t>
            </a:r>
            <a:r>
              <a:rPr lang="cs-CZ" sz="2400" dirty="0" smtClean="0"/>
              <a:t> (mapy, </a:t>
            </a:r>
            <a:r>
              <a:rPr lang="cs-CZ" sz="2400" dirty="0" err="1" smtClean="0"/>
              <a:t>gmail</a:t>
            </a:r>
            <a:r>
              <a:rPr lang="cs-CZ" sz="2400" dirty="0" smtClean="0"/>
              <a:t>, </a:t>
            </a:r>
            <a:r>
              <a:rPr lang="cs-CZ" sz="2400" dirty="0" err="1" smtClean="0"/>
              <a:t>Youtube</a:t>
            </a:r>
            <a:r>
              <a:rPr lang="cs-CZ" sz="2400" dirty="0" smtClean="0"/>
              <a:t>, Disk atd.</a:t>
            </a:r>
          </a:p>
          <a:p>
            <a:pPr marL="514350" indent="-514350">
              <a:buFont typeface="+mj-lt"/>
              <a:buAutoNum type="arabicPeriod"/>
            </a:pPr>
            <a:endParaRPr lang="cs-CZ" sz="2400" dirty="0" smtClean="0"/>
          </a:p>
          <a:p>
            <a:pPr marL="514350" indent="-514350">
              <a:buFont typeface="+mj-lt"/>
              <a:buAutoNum type="arabicPeriod"/>
            </a:pPr>
            <a:endParaRPr lang="cs-CZ" dirty="0" smtClean="0"/>
          </a:p>
        </p:txBody>
      </p:sp>
      <p:sp>
        <p:nvSpPr>
          <p:cNvPr id="9" name="TextovéPole 8"/>
          <p:cNvSpPr txBox="1"/>
          <p:nvPr/>
        </p:nvSpPr>
        <p:spPr>
          <a:xfrm>
            <a:off x="752030" y="1324598"/>
            <a:ext cx="5023147" cy="107721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s-CZ" sz="3200" dirty="0" smtClean="0"/>
              <a:t>Předinstalované </a:t>
            </a:r>
            <a:br>
              <a:rPr lang="cs-CZ" sz="3200" dirty="0" smtClean="0"/>
            </a:br>
            <a:r>
              <a:rPr lang="cs-CZ" sz="3200" dirty="0" smtClean="0"/>
              <a:t>Základní nástroje tabletu</a:t>
            </a:r>
            <a:endParaRPr lang="cs-CZ" sz="3200" dirty="0"/>
          </a:p>
        </p:txBody>
      </p:sp>
      <p:pic>
        <p:nvPicPr>
          <p:cNvPr id="11" name="Zástupný symbol pro obsah 10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0417" y="1320596"/>
            <a:ext cx="5181600" cy="3468499"/>
          </a:xfrm>
        </p:spPr>
      </p:pic>
      <p:sp>
        <p:nvSpPr>
          <p:cNvPr id="12" name="TextovéPole 11"/>
          <p:cNvSpPr txBox="1"/>
          <p:nvPr/>
        </p:nvSpPr>
        <p:spPr>
          <a:xfrm>
            <a:off x="6471303" y="5005902"/>
            <a:ext cx="48198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Tablet - displej 10,1 " 1920 × 1200 IPS, </a:t>
            </a:r>
            <a:r>
              <a:rPr lang="cs-CZ" dirty="0" err="1"/>
              <a:t>Kirin</a:t>
            </a:r>
            <a:r>
              <a:rPr lang="cs-CZ" dirty="0"/>
              <a:t> 659 2,36 GHz, RAM 2 GB, interní paměť 16 GB, paměťová karta až 256 GB, Wi-Fi, </a:t>
            </a:r>
            <a:r>
              <a:rPr lang="cs-CZ" dirty="0" err="1"/>
              <a:t>Bluetooth</a:t>
            </a:r>
            <a:r>
              <a:rPr lang="cs-CZ" dirty="0"/>
              <a:t>, GPS, 4G/LTE, webkamera 5 </a:t>
            </a:r>
            <a:r>
              <a:rPr lang="cs-CZ" dirty="0" err="1"/>
              <a:t>Mpx</a:t>
            </a:r>
            <a:r>
              <a:rPr lang="cs-CZ" dirty="0"/>
              <a:t> + 2 </a:t>
            </a:r>
            <a:r>
              <a:rPr lang="cs-CZ" dirty="0" err="1"/>
              <a:t>Mpx</a:t>
            </a:r>
            <a:r>
              <a:rPr lang="cs-CZ" dirty="0"/>
              <a:t>, hmotnost 460g, </a:t>
            </a:r>
            <a:r>
              <a:rPr lang="cs-CZ" dirty="0" err="1"/>
              <a:t>microUSB</a:t>
            </a:r>
            <a:r>
              <a:rPr lang="cs-CZ" dirty="0"/>
              <a:t>, Android 8.0 </a:t>
            </a:r>
            <a:r>
              <a:rPr lang="cs-CZ" dirty="0" err="1"/>
              <a:t>Oreo</a:t>
            </a:r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752030" y="5960010"/>
            <a:ext cx="47770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>
                <a:solidFill>
                  <a:srgbClr val="FF0000"/>
                </a:solidFill>
              </a:rPr>
              <a:t>Co dalšího je možno využít?</a:t>
            </a:r>
            <a:endParaRPr lang="cs-CZ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9255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760721" cy="959473"/>
          </a:xfrm>
        </p:spPr>
        <p:txBody>
          <a:bodyPr>
            <a:normAutofit/>
          </a:bodyPr>
          <a:lstStyle/>
          <a:p>
            <a:r>
              <a:rPr lang="cs-CZ" b="1" dirty="0" smtClean="0">
                <a:solidFill>
                  <a:srgbClr val="0070C0"/>
                </a:solidFill>
              </a:rPr>
              <a:t>Využití tabletů - dokoupení zařízení</a:t>
            </a:r>
            <a:endParaRPr lang="cs-CZ" b="1" dirty="0">
              <a:solidFill>
                <a:srgbClr val="0070C0"/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6375874" y="1909373"/>
            <a:ext cx="5519871" cy="1867868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 smtClean="0"/>
              <a:t>Aplikace Chytré hodinky</a:t>
            </a:r>
            <a:br>
              <a:rPr lang="cs-CZ" dirty="0" smtClean="0"/>
            </a:br>
            <a:r>
              <a:rPr lang="cs-CZ" dirty="0" smtClean="0"/>
              <a:t>pro seniory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Aplikace Chytrá váha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Ovládání světel, (chytré žárovky)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6112042" y="1324598"/>
            <a:ext cx="5783703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s-CZ" sz="3200" dirty="0" smtClean="0"/>
              <a:t>Možné využití </a:t>
            </a:r>
            <a:r>
              <a:rPr lang="cs-CZ" sz="3200" dirty="0" smtClean="0"/>
              <a:t>tabletu pro </a:t>
            </a:r>
            <a:r>
              <a:rPr lang="cs-CZ" sz="3200" dirty="0" smtClean="0"/>
              <a:t>zařízení</a:t>
            </a:r>
            <a:endParaRPr lang="cs-CZ" sz="3200" dirty="0"/>
          </a:p>
        </p:txBody>
      </p:sp>
      <p:sp>
        <p:nvSpPr>
          <p:cNvPr id="8" name="Zástupný symbol pro obsah 7"/>
          <p:cNvSpPr>
            <a:spLocks noGrp="1"/>
          </p:cNvSpPr>
          <p:nvPr>
            <p:ph sz="half" idx="2"/>
          </p:nvPr>
        </p:nvSpPr>
        <p:spPr>
          <a:xfrm>
            <a:off x="602835" y="2089958"/>
            <a:ext cx="5841762" cy="2427574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 smtClean="0"/>
              <a:t>Ochranný Obal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Paměťová karta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Sluchátka </a:t>
            </a:r>
            <a:r>
              <a:rPr lang="cs-CZ" dirty="0" err="1" smtClean="0"/>
              <a:t>bluetooth</a:t>
            </a:r>
            <a:endParaRPr lang="cs-CZ" dirty="0" smtClean="0"/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Externí reproduktor </a:t>
            </a:r>
            <a:r>
              <a:rPr lang="cs-CZ" dirty="0" err="1" smtClean="0"/>
              <a:t>bluetooth</a:t>
            </a:r>
            <a:endParaRPr lang="cs-CZ" dirty="0" smtClean="0"/>
          </a:p>
          <a:p>
            <a:pPr marL="514350" indent="-514350">
              <a:buFont typeface="+mj-lt"/>
              <a:buAutoNum type="arabicPeriod"/>
            </a:pPr>
            <a:endParaRPr lang="cs-CZ" dirty="0" smtClean="0"/>
          </a:p>
        </p:txBody>
      </p:sp>
      <p:sp>
        <p:nvSpPr>
          <p:cNvPr id="9" name="TextovéPole 8"/>
          <p:cNvSpPr txBox="1"/>
          <p:nvPr/>
        </p:nvSpPr>
        <p:spPr>
          <a:xfrm>
            <a:off x="602836" y="1324598"/>
            <a:ext cx="5172342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s-CZ" sz="3200" dirty="0" smtClean="0"/>
              <a:t>Doporučené</a:t>
            </a:r>
            <a:endParaRPr lang="cs-CZ" sz="3200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228" y="2033499"/>
            <a:ext cx="1702007" cy="1449543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00844"/>
            <a:ext cx="4220229" cy="280249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7667" y="4517532"/>
            <a:ext cx="3046548" cy="1853317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8921" y="1909373"/>
            <a:ext cx="1190831" cy="1305989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7651" y="4066830"/>
            <a:ext cx="2464748" cy="2496369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483" y="3774048"/>
            <a:ext cx="1536435" cy="1536435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1907" y="4603354"/>
            <a:ext cx="2290093" cy="2132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23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760721" cy="959473"/>
          </a:xfrm>
        </p:spPr>
        <p:txBody>
          <a:bodyPr/>
          <a:lstStyle/>
          <a:p>
            <a:r>
              <a:rPr lang="cs-CZ" b="1" dirty="0" smtClean="0">
                <a:solidFill>
                  <a:srgbClr val="0070C0"/>
                </a:solidFill>
              </a:rPr>
              <a:t>Využití tabletů kromě komunikace</a:t>
            </a:r>
            <a:endParaRPr lang="cs-CZ" b="1" dirty="0">
              <a:solidFill>
                <a:srgbClr val="0070C0"/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838200" y="2073003"/>
            <a:ext cx="6626499" cy="46261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600" dirty="0"/>
              <a:t>Z webové </a:t>
            </a:r>
            <a:r>
              <a:rPr lang="cs-CZ" sz="3600" dirty="0" err="1"/>
              <a:t>stranky</a:t>
            </a:r>
            <a:r>
              <a:rPr lang="cs-CZ" sz="3600" dirty="0"/>
              <a:t> </a:t>
            </a:r>
            <a:r>
              <a:rPr lang="cs-CZ" sz="3600" dirty="0">
                <a:hlinkClick r:id="rId2"/>
              </a:rPr>
              <a:t>https://play.google.com/store </a:t>
            </a:r>
            <a:r>
              <a:rPr lang="cs-CZ" sz="3600" dirty="0" smtClean="0"/>
              <a:t/>
            </a:r>
            <a:br>
              <a:rPr lang="cs-CZ" sz="3600" dirty="0" smtClean="0"/>
            </a:br>
            <a:r>
              <a:rPr lang="cs-CZ" sz="3600" dirty="0" smtClean="0"/>
              <a:t>je </a:t>
            </a:r>
            <a:r>
              <a:rPr lang="cs-CZ" sz="3600" dirty="0"/>
              <a:t>možno do </a:t>
            </a:r>
            <a:r>
              <a:rPr lang="cs-CZ" sz="3600" dirty="0" smtClean="0"/>
              <a:t>tabletu nainstalovat velké množství </a:t>
            </a:r>
            <a:r>
              <a:rPr lang="cs-CZ" sz="3600" b="1" dirty="0" smtClean="0"/>
              <a:t>užitečných aplikací </a:t>
            </a:r>
            <a:r>
              <a:rPr lang="cs-CZ" sz="3600" dirty="0" smtClean="0"/>
              <a:t>pro život, vzdělávání  nebo </a:t>
            </a:r>
            <a:r>
              <a:rPr lang="cs-CZ" sz="3600" b="1" dirty="0" smtClean="0"/>
              <a:t>hry</a:t>
            </a:r>
            <a:r>
              <a:rPr lang="cs-CZ" sz="3600" dirty="0" smtClean="0"/>
              <a:t> pro zábavu. Dále můžete z webu po zakoupení v tabletu přehrávat </a:t>
            </a:r>
            <a:r>
              <a:rPr lang="cs-CZ" sz="3600" b="1" dirty="0" smtClean="0"/>
              <a:t>Filmy</a:t>
            </a:r>
            <a:r>
              <a:rPr lang="cs-CZ" sz="3600" dirty="0" smtClean="0"/>
              <a:t>, číst elektronické </a:t>
            </a:r>
            <a:r>
              <a:rPr lang="cs-CZ" sz="3600" b="1" dirty="0" smtClean="0"/>
              <a:t>knihy</a:t>
            </a:r>
            <a:r>
              <a:rPr lang="cs-CZ" sz="3600" dirty="0" smtClean="0"/>
              <a:t> nebo poslouchat </a:t>
            </a:r>
            <a:r>
              <a:rPr lang="cs-CZ" sz="3600" b="1" dirty="0" smtClean="0"/>
              <a:t>hudbu. </a:t>
            </a:r>
            <a:endParaRPr lang="cs-CZ" sz="3600" b="1" dirty="0" smtClean="0"/>
          </a:p>
          <a:p>
            <a:pPr marL="514350" indent="-514350">
              <a:buFont typeface="+mj-lt"/>
              <a:buAutoNum type="arabicPeriod"/>
            </a:pPr>
            <a:endParaRPr lang="cs-CZ" dirty="0"/>
          </a:p>
          <a:p>
            <a:pPr marL="514350" indent="-514350">
              <a:buFont typeface="+mj-lt"/>
              <a:buAutoNum type="arabicPeriod"/>
            </a:pPr>
            <a:endParaRPr lang="cs-CZ" dirty="0" smtClean="0"/>
          </a:p>
        </p:txBody>
      </p:sp>
      <p:sp>
        <p:nvSpPr>
          <p:cNvPr id="6" name="TextovéPole 5"/>
          <p:cNvSpPr txBox="1"/>
          <p:nvPr/>
        </p:nvSpPr>
        <p:spPr>
          <a:xfrm>
            <a:off x="948584" y="1324598"/>
            <a:ext cx="6376242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s-CZ" sz="3600" dirty="0" smtClean="0"/>
              <a:t>Oblast </a:t>
            </a:r>
            <a:r>
              <a:rPr lang="cs-CZ" sz="3600" dirty="0" smtClean="0"/>
              <a:t>zdraví, bezpečí, pohyb</a:t>
            </a:r>
            <a:endParaRPr lang="cs-CZ" sz="3600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4699" y="1239754"/>
            <a:ext cx="3311753" cy="5459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585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760721" cy="959473"/>
          </a:xfrm>
        </p:spPr>
        <p:txBody>
          <a:bodyPr/>
          <a:lstStyle/>
          <a:p>
            <a:r>
              <a:rPr lang="cs-CZ" b="1" dirty="0" smtClean="0">
                <a:solidFill>
                  <a:srgbClr val="0070C0"/>
                </a:solidFill>
              </a:rPr>
              <a:t>Využití tabletů kromě komunikace</a:t>
            </a:r>
            <a:endParaRPr lang="cs-CZ" b="1" dirty="0">
              <a:solidFill>
                <a:srgbClr val="0070C0"/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496196" y="2101879"/>
            <a:ext cx="5529219" cy="435133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 smtClean="0"/>
              <a:t>Aplikace </a:t>
            </a:r>
            <a:r>
              <a:rPr lang="cs-CZ" dirty="0" smtClean="0"/>
              <a:t>„ZÁCHRANKA“</a:t>
            </a:r>
            <a:endParaRPr lang="cs-CZ" dirty="0" smtClean="0"/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Aplikace první pomoc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Aplikace </a:t>
            </a:r>
            <a:r>
              <a:rPr lang="cs-CZ" dirty="0" smtClean="0"/>
              <a:t>Chytré hodinky pro seniory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Aplikace Chytrá váha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Aplikace Sociální </a:t>
            </a:r>
            <a:r>
              <a:rPr lang="cs-CZ" dirty="0"/>
              <a:t>pracovník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Aplikace První psychická </a:t>
            </a:r>
            <a:r>
              <a:rPr lang="cs-CZ" dirty="0" smtClean="0"/>
              <a:t>Pomoc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Aplikace pro užívání léků</a:t>
            </a:r>
          </a:p>
          <a:p>
            <a:pPr marL="514350" indent="-514350">
              <a:buFont typeface="+mj-lt"/>
              <a:buAutoNum type="arabicPeriod"/>
            </a:pPr>
            <a:endParaRPr lang="cs-CZ" dirty="0" smtClean="0"/>
          </a:p>
          <a:p>
            <a:pPr marL="514350" indent="-514350">
              <a:buFont typeface="+mj-lt"/>
              <a:buAutoNum type="arabicPeriod"/>
            </a:pPr>
            <a:endParaRPr lang="cs-CZ" dirty="0"/>
          </a:p>
          <a:p>
            <a:pPr marL="514350" indent="-514350">
              <a:buFont typeface="+mj-lt"/>
              <a:buAutoNum type="arabicPeriod"/>
            </a:pPr>
            <a:endParaRPr lang="cs-CZ" dirty="0" smtClean="0"/>
          </a:p>
        </p:txBody>
      </p:sp>
      <p:sp>
        <p:nvSpPr>
          <p:cNvPr id="6" name="TextovéPole 5"/>
          <p:cNvSpPr txBox="1"/>
          <p:nvPr/>
        </p:nvSpPr>
        <p:spPr>
          <a:xfrm>
            <a:off x="948583" y="1324598"/>
            <a:ext cx="10096855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s-CZ" sz="3600" dirty="0" smtClean="0"/>
              <a:t>Oblast zdraví, bezpečí, pohyb</a:t>
            </a:r>
            <a:endParaRPr lang="cs-CZ" sz="3600" dirty="0"/>
          </a:p>
        </p:txBody>
      </p:sp>
      <p:sp>
        <p:nvSpPr>
          <p:cNvPr id="5" name="Zástupný symbol pro obsah 3"/>
          <p:cNvSpPr>
            <a:spLocks noGrp="1"/>
          </p:cNvSpPr>
          <p:nvPr>
            <p:ph sz="half" idx="1"/>
          </p:nvPr>
        </p:nvSpPr>
        <p:spPr>
          <a:xfrm>
            <a:off x="5806133" y="2051503"/>
            <a:ext cx="6048983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/>
              <a:t>9</a:t>
            </a:r>
            <a:r>
              <a:rPr lang="cs-CZ" dirty="0"/>
              <a:t>. Aplikace pro záznam měření krev. tlaku</a:t>
            </a:r>
          </a:p>
          <a:p>
            <a:pPr marL="0" indent="0">
              <a:buNone/>
            </a:pPr>
            <a:r>
              <a:rPr lang="cs-CZ" dirty="0" smtClean="0"/>
              <a:t>10 Aplikace Lékárny</a:t>
            </a:r>
          </a:p>
          <a:p>
            <a:pPr marL="0" indent="0">
              <a:buNone/>
            </a:pPr>
            <a:r>
              <a:rPr lang="cs-CZ" dirty="0" smtClean="0"/>
              <a:t>11. Můj Dr. Max</a:t>
            </a:r>
          </a:p>
          <a:p>
            <a:pPr marL="0" indent="0">
              <a:buNone/>
            </a:pPr>
            <a:r>
              <a:rPr lang="cs-CZ" dirty="0" smtClean="0"/>
              <a:t>12. Aplikace </a:t>
            </a:r>
            <a:r>
              <a:rPr lang="cs-CZ" dirty="0"/>
              <a:t>s informacemi o zdravotním stavu (obdoba seniorské obálky </a:t>
            </a:r>
            <a:r>
              <a:rPr lang="cs-CZ" dirty="0" smtClean="0"/>
              <a:t>)</a:t>
            </a: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514350" indent="-514350">
              <a:buFont typeface="+mj-lt"/>
              <a:buAutoNum type="arabicPeriod"/>
            </a:pPr>
            <a:endParaRPr lang="cs-CZ" dirty="0"/>
          </a:p>
          <a:p>
            <a:pPr marL="514350" indent="-514350">
              <a:buFont typeface="+mj-lt"/>
              <a:buAutoNum type="arabicPeriod"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209703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760721" cy="959473"/>
          </a:xfrm>
        </p:spPr>
        <p:txBody>
          <a:bodyPr/>
          <a:lstStyle/>
          <a:p>
            <a:r>
              <a:rPr lang="cs-CZ" b="1" dirty="0" smtClean="0">
                <a:solidFill>
                  <a:srgbClr val="0070C0"/>
                </a:solidFill>
              </a:rPr>
              <a:t>Využití tabletů kromě komunikace</a:t>
            </a:r>
            <a:endParaRPr lang="cs-CZ" b="1" dirty="0">
              <a:solidFill>
                <a:srgbClr val="0070C0"/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838200" y="2030724"/>
            <a:ext cx="5181600" cy="435133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cs-CZ" sz="2400" dirty="0" smtClean="0"/>
              <a:t>Gmail – emailové zprávy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400" dirty="0" smtClean="0"/>
              <a:t>Blue Mail – emailové zprávy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400" dirty="0" smtClean="0"/>
              <a:t>Jízdní řády </a:t>
            </a:r>
            <a:r>
              <a:rPr lang="cs-CZ" sz="2400" dirty="0" err="1" smtClean="0"/>
              <a:t>Idos</a:t>
            </a:r>
            <a:r>
              <a:rPr lang="cs-CZ" sz="2400" dirty="0" smtClean="0"/>
              <a:t>, </a:t>
            </a:r>
            <a:r>
              <a:rPr lang="cs-CZ" sz="2400" dirty="0" err="1" smtClean="0"/>
              <a:t>Pubtran</a:t>
            </a:r>
            <a:r>
              <a:rPr lang="cs-CZ" sz="2400" dirty="0" smtClean="0"/>
              <a:t>, DPM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400" dirty="0" smtClean="0"/>
              <a:t>Pohlednice Česká pošta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400" dirty="0" smtClean="0"/>
              <a:t>Na kole i pěšky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400" dirty="0" smtClean="0"/>
              <a:t>Hrady a zámky 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400" dirty="0" smtClean="0"/>
              <a:t>Klíč k památkám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400" dirty="0" smtClean="0"/>
              <a:t>Vlakem na výlet, Veřejné WC</a:t>
            </a:r>
          </a:p>
          <a:p>
            <a:pPr marL="514350" indent="-514350">
              <a:buFont typeface="+mj-lt"/>
              <a:buAutoNum type="arabicPeriod"/>
            </a:pPr>
            <a:endParaRPr lang="cs-CZ" dirty="0" smtClean="0"/>
          </a:p>
          <a:p>
            <a:pPr marL="514350" indent="-514350">
              <a:buFont typeface="+mj-lt"/>
              <a:buAutoNum type="arabicPeriod"/>
            </a:pPr>
            <a:endParaRPr lang="cs-CZ" dirty="0" smtClean="0"/>
          </a:p>
          <a:p>
            <a:pPr marL="514350" indent="-514350">
              <a:buFont typeface="+mj-lt"/>
              <a:buAutoNum type="arabicPeriod"/>
            </a:pPr>
            <a:endParaRPr lang="cs-CZ" dirty="0" smtClean="0"/>
          </a:p>
          <a:p>
            <a:pPr marL="514350" indent="-514350">
              <a:buFont typeface="+mj-lt"/>
              <a:buAutoNum type="arabicPeriod"/>
            </a:pPr>
            <a:endParaRPr lang="cs-CZ" dirty="0" smtClean="0"/>
          </a:p>
          <a:p>
            <a:pPr marL="514350" indent="-514350">
              <a:buFont typeface="+mj-lt"/>
              <a:buAutoNum type="arabicPeriod"/>
            </a:pPr>
            <a:endParaRPr lang="cs-CZ" dirty="0" smtClean="0"/>
          </a:p>
          <a:p>
            <a:pPr marL="514350" indent="-514350">
              <a:buFont typeface="+mj-lt"/>
              <a:buAutoNum type="arabicPeriod"/>
            </a:pPr>
            <a:endParaRPr lang="cs-CZ" dirty="0" smtClean="0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6172200" y="2061732"/>
            <a:ext cx="5181600" cy="435133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cs-CZ" dirty="0" smtClean="0"/>
              <a:t>Mapy Seznam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Zpěvníky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TV programy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Měření vzdáleností vodováha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err="1" smtClean="0"/>
              <a:t>Pétangue</a:t>
            </a:r>
            <a:r>
              <a:rPr lang="cs-CZ" dirty="0" smtClean="0"/>
              <a:t>, </a:t>
            </a:r>
            <a:r>
              <a:rPr lang="cs-CZ" dirty="0" err="1" smtClean="0"/>
              <a:t>Mölkky</a:t>
            </a:r>
            <a:r>
              <a:rPr lang="cs-CZ" dirty="0" smtClean="0"/>
              <a:t> počítadlo</a:t>
            </a:r>
          </a:p>
          <a:p>
            <a:pPr marL="514350" indent="-514350">
              <a:buFont typeface="+mj-lt"/>
              <a:buAutoNum type="arabicPeriod"/>
            </a:pPr>
            <a:endParaRPr lang="cs-CZ" dirty="0" smtClean="0"/>
          </a:p>
          <a:p>
            <a:pPr marL="514350" indent="-514350">
              <a:buFont typeface="+mj-lt"/>
              <a:buAutoNum type="arabicPeriod"/>
            </a:pPr>
            <a:endParaRPr lang="cs-CZ" dirty="0" smtClean="0"/>
          </a:p>
          <a:p>
            <a:pPr marL="514350" indent="-514350">
              <a:buFont typeface="+mj-lt"/>
              <a:buAutoNum type="arabicPeriod"/>
            </a:pP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838200" y="1324598"/>
            <a:ext cx="4502921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s-CZ" sz="3200" dirty="0" smtClean="0"/>
              <a:t>Internetové služby</a:t>
            </a:r>
            <a:endParaRPr lang="cs-CZ" sz="32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6172200" y="1324597"/>
            <a:ext cx="4502921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s-CZ" sz="3200" dirty="0" smtClean="0"/>
              <a:t>Užitečné nástroje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3573857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760721" cy="959473"/>
          </a:xfrm>
        </p:spPr>
        <p:txBody>
          <a:bodyPr/>
          <a:lstStyle/>
          <a:p>
            <a:r>
              <a:rPr lang="cs-CZ" b="1" dirty="0" smtClean="0">
                <a:solidFill>
                  <a:srgbClr val="0070C0"/>
                </a:solidFill>
              </a:rPr>
              <a:t>Využití tabletů kromě komunikace</a:t>
            </a:r>
            <a:endParaRPr lang="cs-CZ" b="1" dirty="0">
              <a:solidFill>
                <a:srgbClr val="0070C0"/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838200" y="2030724"/>
            <a:ext cx="5181600" cy="435133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cs-CZ" dirty="0" smtClean="0"/>
              <a:t>Překladač Google, Microsoft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Cizí jazyky </a:t>
            </a:r>
            <a:r>
              <a:rPr lang="cs-CZ" dirty="0" err="1" smtClean="0"/>
              <a:t>DuoLingo</a:t>
            </a:r>
            <a:r>
              <a:rPr lang="cs-CZ" dirty="0" smtClean="0"/>
              <a:t>, 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Katastr nemovitostí v kapse</a:t>
            </a:r>
          </a:p>
          <a:p>
            <a:pPr marL="514350" indent="-514350">
              <a:buFont typeface="+mj-lt"/>
              <a:buAutoNum type="arabicPeriod"/>
            </a:pPr>
            <a:endParaRPr lang="cs-CZ" dirty="0" smtClean="0"/>
          </a:p>
          <a:p>
            <a:pPr marL="514350" indent="-514350">
              <a:buFont typeface="+mj-lt"/>
              <a:buAutoNum type="arabicPeriod"/>
            </a:pPr>
            <a:endParaRPr lang="cs-CZ" dirty="0" smtClean="0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6172200" y="2061732"/>
            <a:ext cx="5181600" cy="435133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cs-CZ" dirty="0" smtClean="0"/>
              <a:t>Historický </a:t>
            </a:r>
            <a:r>
              <a:rPr lang="cs-CZ" dirty="0" smtClean="0"/>
              <a:t>kalendář</a:t>
            </a:r>
          </a:p>
          <a:p>
            <a:pPr marL="514350" indent="-514350">
              <a:buFont typeface="+mj-lt"/>
              <a:buAutoNum type="arabicPeriod"/>
            </a:pPr>
            <a:endParaRPr lang="cs-CZ" dirty="0" smtClean="0"/>
          </a:p>
          <a:p>
            <a:pPr marL="514350" indent="-514350">
              <a:buFont typeface="+mj-lt"/>
              <a:buAutoNum type="arabicPeriod"/>
            </a:pP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838200" y="1324598"/>
            <a:ext cx="4502921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s-CZ" sz="3200" dirty="0" smtClean="0"/>
              <a:t>Vzdělávání a osobní rozvoj</a:t>
            </a:r>
            <a:endParaRPr lang="cs-CZ" sz="3200" dirty="0"/>
          </a:p>
        </p:txBody>
      </p:sp>
      <p:sp>
        <p:nvSpPr>
          <p:cNvPr id="7" name="TextovéPole 6"/>
          <p:cNvSpPr txBox="1"/>
          <p:nvPr/>
        </p:nvSpPr>
        <p:spPr>
          <a:xfrm>
            <a:off x="6172200" y="1324598"/>
            <a:ext cx="4502921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s-CZ" sz="3200" dirty="0" smtClean="0"/>
              <a:t>Rady a informace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1015318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760721" cy="959473"/>
          </a:xfrm>
        </p:spPr>
        <p:txBody>
          <a:bodyPr/>
          <a:lstStyle/>
          <a:p>
            <a:r>
              <a:rPr lang="cs-CZ" b="1" dirty="0" smtClean="0">
                <a:solidFill>
                  <a:srgbClr val="0070C0"/>
                </a:solidFill>
              </a:rPr>
              <a:t>Využití tabletů kromě komunikace</a:t>
            </a:r>
            <a:endParaRPr lang="cs-CZ" b="1" dirty="0">
              <a:solidFill>
                <a:srgbClr val="0070C0"/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838200" y="2030724"/>
            <a:ext cx="5181600" cy="435133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cs-CZ" dirty="0" err="1" smtClean="0"/>
              <a:t>Stocard</a:t>
            </a:r>
            <a:r>
              <a:rPr lang="cs-CZ" dirty="0" smtClean="0"/>
              <a:t> –zákaznické karty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Elektronické bankovnictví, 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err="1" smtClean="0"/>
              <a:t>Mall</a:t>
            </a:r>
            <a:r>
              <a:rPr lang="cs-CZ" dirty="0" smtClean="0"/>
              <a:t>,  </a:t>
            </a:r>
            <a:r>
              <a:rPr lang="cs-CZ" dirty="0" err="1" smtClean="0"/>
              <a:t>Alza</a:t>
            </a:r>
            <a:r>
              <a:rPr lang="cs-CZ" dirty="0" smtClean="0"/>
              <a:t>, </a:t>
            </a:r>
            <a:r>
              <a:rPr lang="cs-CZ" dirty="0" err="1" smtClean="0"/>
              <a:t>Lidl</a:t>
            </a:r>
            <a:r>
              <a:rPr lang="cs-CZ" dirty="0" smtClean="0"/>
              <a:t>, Globus, Kaufland, 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err="1" smtClean="0"/>
              <a:t>Bazoš</a:t>
            </a:r>
            <a:endParaRPr lang="cs-CZ" dirty="0" smtClean="0"/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Moje letáky</a:t>
            </a:r>
          </a:p>
          <a:p>
            <a:pPr marL="514350" indent="-514350">
              <a:buFont typeface="+mj-lt"/>
              <a:buAutoNum type="arabicPeriod"/>
            </a:pPr>
            <a:endParaRPr lang="cs-CZ" dirty="0" smtClean="0"/>
          </a:p>
          <a:p>
            <a:pPr marL="514350" indent="-514350">
              <a:buFont typeface="+mj-lt"/>
              <a:buAutoNum type="arabicPeriod"/>
            </a:pPr>
            <a:endParaRPr lang="cs-CZ" dirty="0" smtClean="0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6172200" y="2061732"/>
            <a:ext cx="5181600" cy="435133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cs-CZ" dirty="0" err="1" smtClean="0"/>
              <a:t>Netflix</a:t>
            </a:r>
            <a:r>
              <a:rPr lang="cs-CZ" dirty="0" smtClean="0"/>
              <a:t>, 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err="1" smtClean="0"/>
              <a:t>Solitare</a:t>
            </a:r>
            <a:r>
              <a:rPr lang="cs-CZ" dirty="0" smtClean="0"/>
              <a:t>, Sudoku, 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Mapy Google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Pohádky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Elektronické knihy</a:t>
            </a:r>
          </a:p>
          <a:p>
            <a:pPr marL="514350" indent="-514350">
              <a:buFont typeface="+mj-lt"/>
              <a:buAutoNum type="arabicPeriod"/>
            </a:pPr>
            <a:endParaRPr lang="cs-CZ" dirty="0" smtClean="0"/>
          </a:p>
          <a:p>
            <a:pPr marL="514350" indent="-514350">
              <a:buFont typeface="+mj-lt"/>
              <a:buAutoNum type="arabicPeriod"/>
            </a:pPr>
            <a:endParaRPr lang="cs-CZ" dirty="0" smtClean="0"/>
          </a:p>
          <a:p>
            <a:pPr marL="514350" indent="-514350">
              <a:buFont typeface="+mj-lt"/>
              <a:buAutoNum type="arabicPeriod"/>
            </a:pP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838200" y="1324598"/>
            <a:ext cx="4502921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s-CZ" sz="3200" dirty="0" smtClean="0"/>
              <a:t>Nákupy a e-bankovnictví</a:t>
            </a:r>
            <a:endParaRPr lang="cs-CZ" sz="32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6263355" y="1324598"/>
            <a:ext cx="4502921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s-CZ" sz="3200" dirty="0" smtClean="0"/>
              <a:t>Zábava a Hry  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2209073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760721" cy="959473"/>
          </a:xfrm>
        </p:spPr>
        <p:txBody>
          <a:bodyPr/>
          <a:lstStyle/>
          <a:p>
            <a:r>
              <a:rPr lang="cs-CZ" b="1" dirty="0" smtClean="0">
                <a:solidFill>
                  <a:srgbClr val="0070C0"/>
                </a:solidFill>
              </a:rPr>
              <a:t>Využití tabletů kromě komunikace</a:t>
            </a:r>
            <a:endParaRPr lang="cs-CZ" b="1" dirty="0">
              <a:solidFill>
                <a:srgbClr val="0070C0"/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838200" y="2030724"/>
            <a:ext cx="4742204" cy="435133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cs-CZ" dirty="0" err="1" smtClean="0"/>
              <a:t>Dokumety</a:t>
            </a:r>
            <a:r>
              <a:rPr lang="cs-CZ" dirty="0" smtClean="0"/>
              <a:t> Google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Microsoft Office </a:t>
            </a:r>
            <a:r>
              <a:rPr lang="cs-CZ" dirty="0" err="1" smtClean="0"/>
              <a:t>Suite</a:t>
            </a:r>
            <a:endParaRPr lang="cs-CZ" dirty="0" smtClean="0"/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Čtečka knih </a:t>
            </a:r>
            <a:r>
              <a:rPr lang="cs-CZ" dirty="0" err="1" smtClean="0"/>
              <a:t>Moon</a:t>
            </a:r>
            <a:r>
              <a:rPr lang="cs-CZ" dirty="0" smtClean="0"/>
              <a:t> </a:t>
            </a:r>
            <a:r>
              <a:rPr lang="cs-CZ" dirty="0" err="1" smtClean="0"/>
              <a:t>Reader</a:t>
            </a:r>
            <a:r>
              <a:rPr lang="cs-CZ" dirty="0" smtClean="0"/>
              <a:t> </a:t>
            </a:r>
            <a:r>
              <a:rPr lang="cs-CZ" dirty="0" err="1" smtClean="0"/>
              <a:t>ReadEra</a:t>
            </a:r>
            <a:r>
              <a:rPr lang="cs-CZ" dirty="0" smtClean="0"/>
              <a:t>, </a:t>
            </a:r>
            <a:r>
              <a:rPr lang="cs-CZ" dirty="0" err="1" smtClean="0"/>
              <a:t>Reader</a:t>
            </a:r>
            <a:r>
              <a:rPr lang="cs-CZ" dirty="0" smtClean="0"/>
              <a:t> Pro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Adobe </a:t>
            </a:r>
            <a:r>
              <a:rPr lang="cs-CZ" dirty="0" err="1" smtClean="0"/>
              <a:t>reader</a:t>
            </a:r>
            <a:endParaRPr lang="cs-CZ" dirty="0" smtClean="0"/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QR skener převod na text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err="1" smtClean="0"/>
              <a:t>TeamViever</a:t>
            </a:r>
            <a:r>
              <a:rPr lang="cs-CZ" dirty="0" smtClean="0"/>
              <a:t> vzdálená podpora uživatele</a:t>
            </a:r>
          </a:p>
          <a:p>
            <a:pPr marL="514350" indent="-514350">
              <a:buFont typeface="+mj-lt"/>
              <a:buAutoNum type="arabicPeriod"/>
            </a:pPr>
            <a:endParaRPr lang="cs-CZ" dirty="0" smtClean="0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6172200" y="2061732"/>
            <a:ext cx="5181600" cy="435133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cs-CZ" dirty="0" err="1" smtClean="0"/>
              <a:t>Podcasty</a:t>
            </a:r>
            <a:r>
              <a:rPr lang="cs-CZ" dirty="0" smtClean="0"/>
              <a:t>- Minuta po minutě</a:t>
            </a:r>
            <a:br>
              <a:rPr lang="cs-CZ" dirty="0" smtClean="0"/>
            </a:br>
            <a:r>
              <a:rPr lang="cs-CZ" dirty="0" smtClean="0"/>
              <a:t>Radiožurnál, Vinohradská 12, Kupředu do minulosti, R Dvojka, </a:t>
            </a:r>
            <a:r>
              <a:rPr lang="cs-CZ" dirty="0" err="1" smtClean="0"/>
              <a:t>R,plus</a:t>
            </a:r>
            <a:r>
              <a:rPr lang="cs-CZ" dirty="0" smtClean="0"/>
              <a:t>, 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České zprávy, ČT 24</a:t>
            </a:r>
            <a:r>
              <a:rPr lang="cs-CZ" dirty="0"/>
              <a:t>, </a:t>
            </a:r>
            <a:r>
              <a:rPr lang="cs-CZ" dirty="0" err="1" smtClean="0"/>
              <a:t>iROZHLAS</a:t>
            </a:r>
            <a:r>
              <a:rPr lang="cs-CZ" dirty="0" smtClean="0"/>
              <a:t> Seznam </a:t>
            </a:r>
            <a:r>
              <a:rPr lang="cs-CZ" dirty="0"/>
              <a:t>zprávy</a:t>
            </a:r>
            <a:r>
              <a:rPr lang="cs-CZ" dirty="0" smtClean="0"/>
              <a:t>, Zprávy Google, Novinky, E15, Blesk, ČTK, TN, iDnes, </a:t>
            </a:r>
          </a:p>
          <a:p>
            <a:pPr marL="514350" indent="-514350">
              <a:buFont typeface="+mj-lt"/>
              <a:buAutoNum type="arabicPeriod"/>
            </a:pPr>
            <a:endParaRPr lang="cs-CZ" dirty="0" smtClean="0"/>
          </a:p>
          <a:p>
            <a:pPr marL="514350" indent="-514350">
              <a:buFont typeface="+mj-lt"/>
              <a:buAutoNum type="arabicPeriod"/>
            </a:pP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838200" y="1247685"/>
            <a:ext cx="4742204" cy="584775"/>
          </a:xfrm>
          <a:prstGeom prst="rect">
            <a:avLst/>
          </a:prstGeom>
          <a:solidFill>
            <a:srgbClr val="FB79F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s-CZ" sz="3200" dirty="0" smtClean="0"/>
              <a:t>Kancelář</a:t>
            </a:r>
            <a:endParaRPr lang="cs-CZ" sz="32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6172200" y="1247684"/>
            <a:ext cx="5181600" cy="58477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s-CZ" sz="3200" dirty="0" smtClean="0"/>
              <a:t>Zpravodajství - </a:t>
            </a:r>
            <a:r>
              <a:rPr lang="cs-CZ" sz="3200" dirty="0" err="1" smtClean="0"/>
              <a:t>podcasty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231558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8168</TotalTime>
  <Words>402</Words>
  <Application>Microsoft Office PowerPoint</Application>
  <PresentationFormat>Širokoúhlá obrazovka</PresentationFormat>
  <Paragraphs>106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Motiv Office</vt:lpstr>
      <vt:lpstr>Prezentace aplikace PowerPoint</vt:lpstr>
      <vt:lpstr>Využití tabletů kromě komunikace</vt:lpstr>
      <vt:lpstr>Využití tabletů - dokoupení zařízení</vt:lpstr>
      <vt:lpstr>Využití tabletů kromě komunikace</vt:lpstr>
      <vt:lpstr>Využití tabletů kromě komunikace</vt:lpstr>
      <vt:lpstr>Využití tabletů kromě komunikace</vt:lpstr>
      <vt:lpstr>Využití tabletů kromě komunikace</vt:lpstr>
      <vt:lpstr>Využití tabletů kromě komunikace</vt:lpstr>
      <vt:lpstr>Využití tabletů kromě komunikace</vt:lpstr>
      <vt:lpstr>Využití tabletů kromě komunikace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Tablety od srdce</dc:title>
  <dc:creator>František Batysta</dc:creator>
  <cp:lastModifiedBy>František Batysta</cp:lastModifiedBy>
  <cp:revision>23</cp:revision>
  <dcterms:created xsi:type="dcterms:W3CDTF">2020-08-03T05:36:01Z</dcterms:created>
  <dcterms:modified xsi:type="dcterms:W3CDTF">2020-09-09T10:13:59Z</dcterms:modified>
</cp:coreProperties>
</file>